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2"/>
  </p:notesMasterIdLst>
  <p:handoutMasterIdLst>
    <p:handoutMasterId r:id="rId13"/>
  </p:handoutMasterIdLst>
  <p:sldIdLst>
    <p:sldId id="1938" r:id="rId5"/>
    <p:sldId id="1935" r:id="rId6"/>
    <p:sldId id="1936" r:id="rId7"/>
    <p:sldId id="1939" r:id="rId8"/>
    <p:sldId id="1924" r:id="rId9"/>
    <p:sldId id="1929" r:id="rId10"/>
    <p:sldId id="18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7EA"/>
    <a:srgbClr val="F7D6D6"/>
    <a:srgbClr val="DDD2DF"/>
    <a:srgbClr val="5CA4D0"/>
    <a:srgbClr val="7AB6D9"/>
    <a:srgbClr val="5AA1CC"/>
    <a:srgbClr val="08306B"/>
    <a:srgbClr val="E4B4D1"/>
    <a:srgbClr val="360071"/>
    <a:srgbClr val="FF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D794B-CCF6-8FC2-571C-3C93498836F9}" v="40" dt="2025-02-16T23:23:32.794"/>
    <p1510:client id="{1BC63F8B-EF85-1A8B-3B7B-CAAA4A0C094A}" v="2" dt="2025-02-16T19:47:59.198"/>
    <p1510:client id="{1EB30215-B70E-8236-1C6A-505102564483}" v="1" dt="2025-02-16T23:43:07.393"/>
    <p1510:client id="{413482ED-E62D-A856-3FEF-AC3C4BE8C758}" v="94" dt="2025-02-17T13:08:35.310"/>
    <p1510:client id="{4C05C074-1EF5-886D-FB01-357A6A7EE8B9}" v="1363" dt="2025-02-15T17:58:13.298"/>
    <p1510:client id="{61B74162-DE0D-7560-01A0-0FB9AFC3AD86}" v="96" dt="2025-02-17T13:32:40.960"/>
    <p1510:client id="{D21BE769-BB16-D632-8AFB-E26A7FFC178F}" v="1010" dt="2025-02-16T23:37:17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8F5965E6D729E33/Presentation%203_P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BF-4FC6-B13F-E08C17E1FA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BF-4FC6-B13F-E08C17E1FA72}"/>
              </c:ext>
            </c:extLst>
          </c:dPt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Val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B-475A-AF8C-40582BA3A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D96772-9817-D32D-CFDB-4082AEA13D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6172B-8397-3A88-9BA7-9C3DBC65B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828F9-B03F-44CA-BF33-27494910E999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8E2D-8C3D-B8DD-3F2A-AA9AE2C326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741F-C3B9-696C-07A4-6B6C6E1BE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5BC5F-DD29-48CA-B1A9-365C6504E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3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7676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93649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49D04-3BCD-7CCF-7AE2-41C646366D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200000">
            <a:off x="10403704" y="596187"/>
            <a:ext cx="2384490" cy="11921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0AB7A2-D41E-7F8C-E35B-D135E2EFA5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V="1">
            <a:off x="2963611" y="-9427"/>
            <a:ext cx="2384497" cy="118100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3914E26B-E8E4-55F2-CC5E-DD0D0AD5C8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9496" y="612648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E2D1E-4C5D-A613-CB40-98902C0D8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3206" y="5671159"/>
            <a:ext cx="2384497" cy="118684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94A49EB-EEA6-1B79-F5DE-CFBFC6FFA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699" y="3339417"/>
            <a:ext cx="4591906" cy="1024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cs typeface="Segoe UI Semibold"/>
              </a:rPr>
              <a:t>   Muhammad Faran Akram</a:t>
            </a:r>
            <a:endParaRPr lang="en-US" sz="1600"/>
          </a:p>
          <a:p>
            <a:r>
              <a:rPr lang="en-US" sz="1600">
                <a:cs typeface="Segoe UI Semibold"/>
              </a:rPr>
              <a:t>   Solomon Chibuzo Nwafor</a:t>
            </a:r>
            <a:endParaRPr lang="en-US" sz="1600"/>
          </a:p>
        </p:txBody>
      </p:sp>
      <p:pic>
        <p:nvPicPr>
          <p:cNvPr id="9" name="Picture 8" descr="A white text on an orange background&#10;&#10;AI-generated content may be incorrect.">
            <a:extLst>
              <a:ext uri="{FF2B5EF4-FFF2-40B4-BE49-F238E27FC236}">
                <a16:creationId xmlns:a16="http://schemas.microsoft.com/office/drawing/2014/main" id="{F70A114D-F166-6BC2-8052-F30C1683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4" y="825971"/>
            <a:ext cx="5745447" cy="5441244"/>
          </a:xfrm>
          <a:prstGeom prst="flowChartConnector">
            <a:avLst/>
          </a:prstGeom>
        </p:spPr>
      </p:pic>
      <p:pic>
        <p:nvPicPr>
          <p:cNvPr id="11" name="Picture 10" descr="A blue circle with yellow stars&#10;&#10;AI-generated content may be incorrect.">
            <a:extLst>
              <a:ext uri="{FF2B5EF4-FFF2-40B4-BE49-F238E27FC236}">
                <a16:creationId xmlns:a16="http://schemas.microsoft.com/office/drawing/2014/main" id="{AD3E01E9-4EFD-0987-6978-2AF5A462FE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7" b="5508"/>
          <a:stretch/>
        </p:blipFill>
        <p:spPr>
          <a:xfrm>
            <a:off x="532930" y="4925189"/>
            <a:ext cx="1050823" cy="1052856"/>
          </a:xfrm>
          <a:prstGeom prst="flowChartConnector">
            <a:avLst/>
          </a:prstGeom>
        </p:spPr>
      </p:pic>
      <p:sp>
        <p:nvSpPr>
          <p:cNvPr id="13" name="Subtitle 17">
            <a:extLst>
              <a:ext uri="{FF2B5EF4-FFF2-40B4-BE49-F238E27FC236}">
                <a16:creationId xmlns:a16="http://schemas.microsoft.com/office/drawing/2014/main" id="{18A19880-D087-DDE7-F3FB-B2FB92755656}"/>
              </a:ext>
            </a:extLst>
          </p:cNvPr>
          <p:cNvSpPr txBox="1">
            <a:spLocks/>
          </p:cNvSpPr>
          <p:nvPr/>
        </p:nvSpPr>
        <p:spPr>
          <a:xfrm>
            <a:off x="6560074" y="2822110"/>
            <a:ext cx="4591906" cy="1024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200" b="1" kern="1200">
                <a:solidFill>
                  <a:schemeClr val="tx2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cs typeface="Segoe UI Semibold"/>
              </a:rPr>
              <a:t>Team:  </a:t>
            </a:r>
            <a:r>
              <a:rPr lang="en-US" sz="1800" err="1">
                <a:solidFill>
                  <a:schemeClr val="tx1"/>
                </a:solidFill>
                <a:cs typeface="Segoe UI Semibold"/>
              </a:rPr>
              <a:t>NinjaX</a:t>
            </a:r>
            <a:r>
              <a:rPr lang="en-US" sz="1800">
                <a:solidFill>
                  <a:schemeClr val="tx1"/>
                </a:solidFill>
                <a:cs typeface="Segoe UI Semibold"/>
              </a:rPr>
              <a:t>:</a:t>
            </a: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l"/>
            <a:r>
              <a:rPr lang="en-US"/>
              <a:t>Data Insights: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2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1F5BB0-0CAC-32B4-774E-58AE963DBB9F}"/>
              </a:ext>
            </a:extLst>
          </p:cNvPr>
          <p:cNvGrpSpPr/>
          <p:nvPr/>
        </p:nvGrpSpPr>
        <p:grpSpPr>
          <a:xfrm>
            <a:off x="3566975" y="1879114"/>
            <a:ext cx="2822725" cy="1480036"/>
            <a:chOff x="4166507" y="1543471"/>
            <a:chExt cx="2822725" cy="1480036"/>
          </a:xfrm>
        </p:grpSpPr>
        <p:sp>
          <p:nvSpPr>
            <p:cNvPr id="16" name="Rectangle: Rounded Corners 15" descr="Total Images: &#10;Lesion BBoxes:&#10;Non-Lesion images:">
              <a:extLst>
                <a:ext uri="{FF2B5EF4-FFF2-40B4-BE49-F238E27FC236}">
                  <a16:creationId xmlns:a16="http://schemas.microsoft.com/office/drawing/2014/main" id="{CD3120F2-C0D1-B419-2FFE-1FD8DFA51FC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4166507" y="1900162"/>
              <a:ext cx="2822725" cy="1123345"/>
            </a:xfrm>
            <a:prstGeom prst="roundRect">
              <a:avLst/>
            </a:prstGeom>
            <a:noFill/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Train: 6,778</a:t>
              </a:r>
              <a:br>
                <a:rPr lang="en-US"/>
              </a:br>
              <a:r>
                <a:rPr lang="en-US"/>
                <a:t>Validation:1,695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DED3EF-9D4F-FCC9-27F3-F8A5C90636D3}"/>
                </a:ext>
              </a:extLst>
            </p:cNvPr>
            <p:cNvSpPr txBox="1"/>
            <p:nvPr/>
          </p:nvSpPr>
          <p:spPr>
            <a:xfrm>
              <a:off x="4676563" y="1543471"/>
              <a:ext cx="182033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Split-Data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8C1E2FF-9365-79CB-2CB7-2E5E70BA29D2}"/>
              </a:ext>
            </a:extLst>
          </p:cNvPr>
          <p:cNvGrpSpPr/>
          <p:nvPr/>
        </p:nvGrpSpPr>
        <p:grpSpPr>
          <a:xfrm>
            <a:off x="247708" y="3854144"/>
            <a:ext cx="3858252" cy="2701930"/>
            <a:chOff x="839956" y="3282658"/>
            <a:chExt cx="2815039" cy="2321279"/>
          </a:xfrm>
        </p:grpSpPr>
        <p:sp>
          <p:nvSpPr>
            <p:cNvPr id="23" name="Rectangle: Rounded Corners 22" descr="Total Images: &#10;Lesion BBoxes:&#10;Non-Lesion images:">
              <a:extLst>
                <a:ext uri="{FF2B5EF4-FFF2-40B4-BE49-F238E27FC236}">
                  <a16:creationId xmlns:a16="http://schemas.microsoft.com/office/drawing/2014/main" id="{7A240643-2420-9CCD-AEB3-0D46B4E2854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39956" y="3554312"/>
              <a:ext cx="2815039" cy="2049625"/>
            </a:xfrm>
            <a:prstGeom prst="roundRect">
              <a:avLst/>
            </a:prstGeom>
            <a:noFill/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>
              <a:normAutofit fontScale="92500" lnSpcReduction="20000"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Blurred Images.</a:t>
              </a:r>
              <a:endParaRPr lang="en-US"/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Shape variations.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High Resolution.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Dominant Background.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Brightness effects.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Similar-looking non-lesions.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023E0-8B5E-A539-96D3-8DC6A322C160}"/>
                </a:ext>
              </a:extLst>
            </p:cNvPr>
            <p:cNvSpPr txBox="1"/>
            <p:nvPr/>
          </p:nvSpPr>
          <p:spPr>
            <a:xfrm>
              <a:off x="1333131" y="3282658"/>
              <a:ext cx="1644878" cy="3468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Insights</a:t>
              </a:r>
              <a:endParaRPr lang="en-US"/>
            </a:p>
          </p:txBody>
        </p:sp>
      </p:grpSp>
      <p:pic>
        <p:nvPicPr>
          <p:cNvPr id="4" name="Picture 3" descr="A close up of a person&amp;#39;s arm&#10;&#10;AI-generated content may be incorrect.">
            <a:extLst>
              <a:ext uri="{FF2B5EF4-FFF2-40B4-BE49-F238E27FC236}">
                <a16:creationId xmlns:a16="http://schemas.microsoft.com/office/drawing/2014/main" id="{F4E07AFF-0191-0930-97FE-6B8EEFB7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58" y="1587971"/>
            <a:ext cx="2825002" cy="2270949"/>
          </a:xfrm>
          <a:prstGeom prst="flowChartConnector">
            <a:avLst/>
          </a:prstGeom>
        </p:spPr>
      </p:pic>
      <p:pic>
        <p:nvPicPr>
          <p:cNvPr id="5" name="Picture 4" descr="A close up of a person&amp;#39;s skin&#10;&#10;AI-generated content may be incorrect.">
            <a:extLst>
              <a:ext uri="{FF2B5EF4-FFF2-40B4-BE49-F238E27FC236}">
                <a16:creationId xmlns:a16="http://schemas.microsoft.com/office/drawing/2014/main" id="{EBF907BC-0EF8-E9B5-787C-3BA10BB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111" y="4346693"/>
            <a:ext cx="2837820" cy="2515540"/>
          </a:xfrm>
          <a:prstGeom prst="flowChartConnector">
            <a:avLst/>
          </a:prstGeom>
        </p:spPr>
      </p:pic>
      <p:pic>
        <p:nvPicPr>
          <p:cNvPr id="6" name="Picture 5" descr="A close up of a person&amp;#39;s skin&#10;&#10;AI-generated content may be incorrect.">
            <a:extLst>
              <a:ext uri="{FF2B5EF4-FFF2-40B4-BE49-F238E27FC236}">
                <a16:creationId xmlns:a16="http://schemas.microsoft.com/office/drawing/2014/main" id="{A14314BE-FE9F-4223-C6ED-FB5BB589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461" y="106303"/>
            <a:ext cx="2832692" cy="2261542"/>
          </a:xfrm>
          <a:prstGeom prst="flowChartConnector">
            <a:avLst/>
          </a:prstGeom>
        </p:spPr>
      </p:pic>
      <p:pic>
        <p:nvPicPr>
          <p:cNvPr id="7" name="Picture 6" descr="A close up of a person&amp;#39;s arm&#10;&#10;AI-generated content may be incorrect.">
            <a:extLst>
              <a:ext uri="{FF2B5EF4-FFF2-40B4-BE49-F238E27FC236}">
                <a16:creationId xmlns:a16="http://schemas.microsoft.com/office/drawing/2014/main" id="{0755315D-C40F-9A13-C20D-430F345B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926" y="2977915"/>
            <a:ext cx="2834004" cy="2515542"/>
          </a:xfrm>
          <a:prstGeom prst="flowChartConnector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814A92-620E-340B-56A1-36F9FDA94F70}"/>
              </a:ext>
            </a:extLst>
          </p:cNvPr>
          <p:cNvSpPr/>
          <p:nvPr/>
        </p:nvSpPr>
        <p:spPr>
          <a:xfrm>
            <a:off x="3285506" y="2725551"/>
            <a:ext cx="277090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B96B911-EB37-FB8E-ECDB-5A3EB65CB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276979"/>
              </p:ext>
            </p:extLst>
          </p:nvPr>
        </p:nvGraphicFramePr>
        <p:xfrm>
          <a:off x="3421909" y="3727771"/>
          <a:ext cx="3637280" cy="226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4A4A31E-0BDF-4CE3-E6BD-A969033305A1}"/>
              </a:ext>
            </a:extLst>
          </p:cNvPr>
          <p:cNvGrpSpPr/>
          <p:nvPr/>
        </p:nvGrpSpPr>
        <p:grpSpPr>
          <a:xfrm>
            <a:off x="251099" y="1584113"/>
            <a:ext cx="3031367" cy="2138377"/>
            <a:chOff x="251099" y="1584113"/>
            <a:chExt cx="3031367" cy="21383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E340F59-69C9-5D14-9D8F-C2CE47A43866}"/>
                </a:ext>
              </a:extLst>
            </p:cNvPr>
            <p:cNvGrpSpPr/>
            <p:nvPr/>
          </p:nvGrpSpPr>
          <p:grpSpPr>
            <a:xfrm>
              <a:off x="251099" y="1584113"/>
              <a:ext cx="3031367" cy="2138377"/>
              <a:chOff x="364369" y="1573817"/>
              <a:chExt cx="3031367" cy="1867520"/>
            </a:xfrm>
          </p:grpSpPr>
          <p:sp>
            <p:nvSpPr>
              <p:cNvPr id="9" name="Rectangle: Rounded Corners 8" descr="Total Images: &#10;Lesion BBoxes:&#10;Non-Lesion images:">
                <a:extLst>
                  <a:ext uri="{FF2B5EF4-FFF2-40B4-BE49-F238E27FC236}">
                    <a16:creationId xmlns:a16="http://schemas.microsoft.com/office/drawing/2014/main" id="{A9D1843A-70FB-6916-A77D-27C47E7D6A67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364369" y="1841500"/>
                <a:ext cx="3031367" cy="1599837"/>
              </a:xfrm>
              <a:prstGeom prst="roundRect">
                <a:avLst/>
              </a:prstGeom>
              <a:noFill/>
              <a:effectLst>
                <a:outerShdw blurRad="63500" dist="38100" dir="270000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>
                <a:normAutofit fontScale="92500"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>
                    <a:ea typeface="+mn-lt"/>
                    <a:cs typeface="+mn-lt"/>
                  </a:rPr>
                  <a:t>Train Data: 8,473</a:t>
                </a:r>
                <a:endParaRPr lang="en-US"/>
              </a:p>
              <a:p>
                <a:pPr>
                  <a:lnSpc>
                    <a:spcPct val="160000"/>
                  </a:lnSpc>
                </a:pPr>
                <a:r>
                  <a:rPr lang="en-US">
                    <a:ea typeface="+mn-lt"/>
                    <a:cs typeface="+mn-lt"/>
                  </a:rPr>
                  <a:t>Lesion images: 6,723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>
                    <a:ea typeface="+mn-lt"/>
                    <a:cs typeface="+mn-lt"/>
                  </a:rPr>
                  <a:t>Non-Lesion images: 1,750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>
                    <a:latin typeface="Segoe UI"/>
                    <a:ea typeface="+mn-lt"/>
                    <a:cs typeface="Segoe UI"/>
                  </a:rPr>
                  <a:t>Test Data: 8,481</a:t>
                </a:r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E2845-A9C4-5CC2-96C0-17C8C0738212}"/>
                  </a:ext>
                </a:extLst>
              </p:cNvPr>
              <p:cNvSpPr txBox="1"/>
              <p:nvPr/>
            </p:nvSpPr>
            <p:spPr>
              <a:xfrm>
                <a:off x="1037167" y="1573817"/>
                <a:ext cx="182033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/>
                  <a:t>Provided Data</a:t>
                </a:r>
                <a:endParaRPr lang="en-US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8971B1-D706-1EDB-A8C1-E4C158325CB9}"/>
                </a:ext>
              </a:extLst>
            </p:cNvPr>
            <p:cNvSpPr/>
            <p:nvPr/>
          </p:nvSpPr>
          <p:spPr>
            <a:xfrm>
              <a:off x="405740" y="3265714"/>
              <a:ext cx="1593272" cy="3364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Model: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3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0FA60E-9F1A-9194-FB69-4A4088893C66}"/>
              </a:ext>
            </a:extLst>
          </p:cNvPr>
          <p:cNvGrpSpPr/>
          <p:nvPr/>
        </p:nvGrpSpPr>
        <p:grpSpPr>
          <a:xfrm>
            <a:off x="426005" y="1614170"/>
            <a:ext cx="5106356" cy="4312510"/>
            <a:chOff x="426005" y="1593850"/>
            <a:chExt cx="5106356" cy="4312510"/>
          </a:xfrm>
        </p:grpSpPr>
        <p:pic>
          <p:nvPicPr>
            <p:cNvPr id="12" name="Picture 11" descr="A diagram of a process flow&#10;&#10;AI-generated content may be incorrect.">
              <a:extLst>
                <a:ext uri="{FF2B5EF4-FFF2-40B4-BE49-F238E27FC236}">
                  <a16:creationId xmlns:a16="http://schemas.microsoft.com/office/drawing/2014/main" id="{8ADB8FCA-36E6-046E-5BB9-A41A7CEB4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5" t="1285" r="1018" b="1285"/>
            <a:stretch/>
          </p:blipFill>
          <p:spPr>
            <a:xfrm>
              <a:off x="426005" y="1593850"/>
              <a:ext cx="5106356" cy="40089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FAA58-AFC4-6A2D-9D22-F3463764992F}"/>
                </a:ext>
              </a:extLst>
            </p:cNvPr>
            <p:cNvSpPr txBox="1"/>
            <p:nvPr/>
          </p:nvSpPr>
          <p:spPr>
            <a:xfrm>
              <a:off x="2084917" y="5598583"/>
              <a:ext cx="178858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Yolov8n</a:t>
              </a:r>
            </a:p>
          </p:txBody>
        </p:sp>
      </p:grp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5A7D08D-4C14-DA2E-FD54-4EF9CA1659E5}"/>
              </a:ext>
            </a:extLst>
          </p:cNvPr>
          <p:cNvSpPr/>
          <p:nvPr/>
        </p:nvSpPr>
        <p:spPr>
          <a:xfrm>
            <a:off x="5533389" y="2722033"/>
            <a:ext cx="1675599" cy="961389"/>
          </a:xfrm>
          <a:prstGeom prst="flowChartConnector">
            <a:avLst/>
          </a:prstGeom>
          <a:solidFill>
            <a:srgbClr val="DDD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Decoupled Head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5CBA5D-A780-0851-D358-F50D555725D1}"/>
              </a:ext>
            </a:extLst>
          </p:cNvPr>
          <p:cNvSpPr/>
          <p:nvPr/>
        </p:nvSpPr>
        <p:spPr>
          <a:xfrm>
            <a:off x="5533389" y="3759623"/>
            <a:ext cx="1675599" cy="961389"/>
          </a:xfrm>
          <a:prstGeom prst="flowChartConnector">
            <a:avLst/>
          </a:prstGeom>
          <a:solidFill>
            <a:srgbClr val="E4B4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Limited Compute Resources</a:t>
            </a:r>
          </a:p>
        </p:txBody>
      </p:sp>
      <p:pic>
        <p:nvPicPr>
          <p:cNvPr id="23" name="Picture 22" descr="A close up of a person&amp;#39;s skin&#10;&#10;AI-generated content may be incorrect.">
            <a:extLst>
              <a:ext uri="{FF2B5EF4-FFF2-40B4-BE49-F238E27FC236}">
                <a16:creationId xmlns:a16="http://schemas.microsoft.com/office/drawing/2014/main" id="{223E7E67-30EB-226C-C8CB-9DD235FEF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085" y="46989"/>
            <a:ext cx="2593974" cy="2116668"/>
          </a:xfrm>
          <a:prstGeom prst="roundRect">
            <a:avLst/>
          </a:prstGeom>
        </p:spPr>
      </p:pic>
      <p:pic>
        <p:nvPicPr>
          <p:cNvPr id="24" name="Picture 23" descr="A close up of a person&amp;#39;s arm&#10;&#10;AI-generated content may be incorrect.">
            <a:extLst>
              <a:ext uri="{FF2B5EF4-FFF2-40B4-BE49-F238E27FC236}">
                <a16:creationId xmlns:a16="http://schemas.microsoft.com/office/drawing/2014/main" id="{A20BBC97-1F48-F7B2-A766-FF6CAD3B3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892" y="50800"/>
            <a:ext cx="2586777" cy="2113280"/>
          </a:xfrm>
          <a:prstGeom prst="round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F51CD9-71FF-CF60-0ACC-D84D98088778}"/>
              </a:ext>
            </a:extLst>
          </p:cNvPr>
          <p:cNvGrpSpPr/>
          <p:nvPr/>
        </p:nvGrpSpPr>
        <p:grpSpPr>
          <a:xfrm>
            <a:off x="7280204" y="2180589"/>
            <a:ext cx="4710733" cy="4122386"/>
            <a:chOff x="7412284" y="2180589"/>
            <a:chExt cx="4710733" cy="4122386"/>
          </a:xfrm>
        </p:grpSpPr>
        <p:pic>
          <p:nvPicPr>
            <p:cNvPr id="2" name="Picture 1" descr="A blue squares with white text&#10;&#10;AI-generated content may be incorrect.">
              <a:extLst>
                <a:ext uri="{FF2B5EF4-FFF2-40B4-BE49-F238E27FC236}">
                  <a16:creationId xmlns:a16="http://schemas.microsoft.com/office/drawing/2014/main" id="{DA397E36-4BBD-B9D3-E402-56F4D5FA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617" t="-20" r="7422" b="258"/>
            <a:stretch/>
          </p:blipFill>
          <p:spPr>
            <a:xfrm>
              <a:off x="7412284" y="2180589"/>
              <a:ext cx="4710733" cy="4122386"/>
            </a:xfrm>
            <a:prstGeom prst="round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7AE6F0-BBBF-DBC6-A976-986ABEA3ACCC}"/>
                </a:ext>
              </a:extLst>
            </p:cNvPr>
            <p:cNvSpPr/>
            <p:nvPr/>
          </p:nvSpPr>
          <p:spPr>
            <a:xfrm>
              <a:off x="8260080" y="3007360"/>
              <a:ext cx="741680" cy="589280"/>
            </a:xfrm>
            <a:prstGeom prst="roundRect">
              <a:avLst/>
            </a:prstGeom>
            <a:solidFill>
              <a:srgbClr val="08306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3470</a:t>
              </a:r>
              <a:br>
                <a:rPr lang="en-US" sz="1400"/>
              </a:br>
              <a:r>
                <a:rPr lang="en-US" sz="1400"/>
                <a:t>(TP)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CF7279-D7C8-0BE6-1FAB-645C6440AE7E}"/>
                </a:ext>
              </a:extLst>
            </p:cNvPr>
            <p:cNvSpPr/>
            <p:nvPr/>
          </p:nvSpPr>
          <p:spPr>
            <a:xfrm>
              <a:off x="10088880" y="3007360"/>
              <a:ext cx="741680" cy="589280"/>
            </a:xfrm>
            <a:prstGeom prst="roundRect">
              <a:avLst/>
            </a:prstGeom>
            <a:solidFill>
              <a:srgbClr val="5CA4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/>
                <a:t>1895</a:t>
              </a:r>
            </a:p>
            <a:p>
              <a:pPr algn="ctr"/>
              <a:r>
                <a:rPr lang="en-US" sz="1400"/>
                <a:t>(FP)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B32619-53F2-26BC-F4CF-5EC74F0F4B24}"/>
                </a:ext>
              </a:extLst>
            </p:cNvPr>
            <p:cNvSpPr/>
            <p:nvPr/>
          </p:nvSpPr>
          <p:spPr>
            <a:xfrm>
              <a:off x="8260080" y="4836160"/>
              <a:ext cx="741680" cy="589280"/>
            </a:xfrm>
            <a:prstGeom prst="roundRect">
              <a:avLst/>
            </a:prstGeom>
            <a:solidFill>
              <a:srgbClr val="7AB6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/>
                <a:t>1605</a:t>
              </a:r>
              <a:endParaRPr lang="en-US"/>
            </a:p>
            <a:p>
              <a:pPr algn="ctr"/>
              <a:r>
                <a:rPr lang="en-US" sz="1400"/>
                <a:t>(FN)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2BC5ED-3B20-585D-F128-8AC1BBC5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>
            <a:noAutofit/>
          </a:bodyPr>
          <a:lstStyle/>
          <a:p>
            <a:pPr algn="l"/>
            <a:r>
              <a:rPr lang="en-US"/>
              <a:t>Results: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D1E280-13AE-CBE7-67FE-768719968F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4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24B2BE1-F4C6-675B-9320-A60DA969B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51572"/>
              </p:ext>
            </p:extLst>
          </p:nvPr>
        </p:nvGraphicFramePr>
        <p:xfrm>
          <a:off x="658142" y="4714879"/>
          <a:ext cx="10697459" cy="133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459">
                  <a:extLst>
                    <a:ext uri="{9D8B030D-6E8A-4147-A177-3AD203B41FA5}">
                      <a16:colId xmlns:a16="http://schemas.microsoft.com/office/drawing/2014/main" val="569842529"/>
                    </a:ext>
                  </a:extLst>
                </a:gridCol>
                <a:gridCol w="8890000">
                  <a:extLst>
                    <a:ext uri="{9D8B030D-6E8A-4147-A177-3AD203B41FA5}">
                      <a16:colId xmlns:a16="http://schemas.microsoft.com/office/drawing/2014/main" val="3322069693"/>
                    </a:ext>
                  </a:extLst>
                </a:gridCol>
              </a:tblGrid>
              <a:tr h="667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First Half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(Yolo)</a:t>
                      </a:r>
                    </a:p>
                  </a:txBody>
                  <a:tcPr>
                    <a:solidFill>
                      <a:srgbClr val="EBE7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B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00393"/>
                  </a:ext>
                </a:extLst>
              </a:tr>
              <a:tr h="667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First Half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(Yolo)</a:t>
                      </a:r>
                      <a:endParaRPr lang="en-US"/>
                    </a:p>
                  </a:txBody>
                  <a:tcPr>
                    <a:solidFill>
                      <a:srgbClr val="EBE7E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B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236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791F19A-3C03-7FAA-6031-54C10D8F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68" y="4829927"/>
            <a:ext cx="8667290" cy="4286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8F2EB50-9A70-6758-B3E4-1C358C5F7F2F}"/>
              </a:ext>
            </a:extLst>
          </p:cNvPr>
          <p:cNvGrpSpPr/>
          <p:nvPr/>
        </p:nvGrpSpPr>
        <p:grpSpPr>
          <a:xfrm>
            <a:off x="1599259" y="1273265"/>
            <a:ext cx="8664788" cy="3329640"/>
            <a:chOff x="479777" y="1376747"/>
            <a:chExt cx="8664788" cy="33296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4C21C6-FD5C-A4CD-B1E5-F685DB25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813" t="48848" r="20322" b="2458"/>
            <a:stretch/>
          </p:blipFill>
          <p:spPr>
            <a:xfrm>
              <a:off x="6254532" y="1376747"/>
              <a:ext cx="2890033" cy="33168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58CC05-F227-BC40-AC32-E8E65031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9576" r="79387" b="2592"/>
            <a:stretch/>
          </p:blipFill>
          <p:spPr>
            <a:xfrm>
              <a:off x="3367851" y="1456222"/>
              <a:ext cx="2891610" cy="3250165"/>
            </a:xfrm>
            <a:prstGeom prst="rect">
              <a:avLst/>
            </a:prstGeom>
          </p:spPr>
        </p:pic>
        <p:pic>
          <p:nvPicPr>
            <p:cNvPr id="22" name="Picture 21" descr="A graph of loss and loss&#10;&#10;AI-generated content may be incorrect.">
              <a:extLst>
                <a:ext uri="{FF2B5EF4-FFF2-40B4-BE49-F238E27FC236}">
                  <a16:creationId xmlns:a16="http://schemas.microsoft.com/office/drawing/2014/main" id="{CD47AD24-8FA4-D5FB-E422-662FE6B4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8" r="79328" b="50543"/>
            <a:stretch/>
          </p:blipFill>
          <p:spPr>
            <a:xfrm>
              <a:off x="479777" y="1460577"/>
              <a:ext cx="2887489" cy="324567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9D828B-53C0-F34D-1F5F-08543E3E7272}"/>
              </a:ext>
            </a:extLst>
          </p:cNvPr>
          <p:cNvGrpSpPr/>
          <p:nvPr/>
        </p:nvGrpSpPr>
        <p:grpSpPr>
          <a:xfrm>
            <a:off x="2572468" y="5488954"/>
            <a:ext cx="8667290" cy="428625"/>
            <a:chOff x="2572468" y="5488954"/>
            <a:chExt cx="8667290" cy="4286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1D64F02-B3DF-1E24-EEC3-0B3FC6AF0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2468" y="5488954"/>
              <a:ext cx="8667290" cy="4286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318C7B-C99D-A926-45DE-C80CC819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4772" y="5524500"/>
              <a:ext cx="590267" cy="360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8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l"/>
            <a:r>
              <a:rPr lang="en-US"/>
              <a:t>Pipeline: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5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70DF25-61F0-F29F-44D9-E994A7EEDFCD}"/>
              </a:ext>
            </a:extLst>
          </p:cNvPr>
          <p:cNvGrpSpPr/>
          <p:nvPr/>
        </p:nvGrpSpPr>
        <p:grpSpPr>
          <a:xfrm>
            <a:off x="3948932" y="3243700"/>
            <a:ext cx="2842305" cy="2067323"/>
            <a:chOff x="4013197" y="3519122"/>
            <a:chExt cx="2842305" cy="2067323"/>
          </a:xfrm>
        </p:grpSpPr>
        <p:pic>
          <p:nvPicPr>
            <p:cNvPr id="3" name="Picture 2" descr="A close up of a person&amp;#39;s skin&#10;&#10;AI-generated content may be incorrect.">
              <a:extLst>
                <a:ext uri="{FF2B5EF4-FFF2-40B4-BE49-F238E27FC236}">
                  <a16:creationId xmlns:a16="http://schemas.microsoft.com/office/drawing/2014/main" id="{6CCEB9AC-FCA4-3987-7099-D7A9B44A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81" r="5535"/>
            <a:stretch/>
          </p:blipFill>
          <p:spPr>
            <a:xfrm>
              <a:off x="4876352" y="3519122"/>
              <a:ext cx="1979150" cy="1623563"/>
            </a:xfrm>
            <a:prstGeom prst="round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665BB-FDA6-C488-C826-C118DF07576E}"/>
                </a:ext>
              </a:extLst>
            </p:cNvPr>
            <p:cNvSpPr txBox="1"/>
            <p:nvPr/>
          </p:nvSpPr>
          <p:spPr>
            <a:xfrm>
              <a:off x="5051025" y="5124780"/>
              <a:ext cx="162710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Low confidence detections</a:t>
              </a:r>
              <a:endParaRPr lang="en-US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B196B0F-A9EC-A1B6-628F-96C9BBB27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197" y="4388744"/>
              <a:ext cx="866234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49706C-63B9-72C4-D10A-7A04566EF784}"/>
              </a:ext>
            </a:extLst>
          </p:cNvPr>
          <p:cNvGrpSpPr/>
          <p:nvPr/>
        </p:nvGrpSpPr>
        <p:grpSpPr>
          <a:xfrm>
            <a:off x="6538982" y="2452161"/>
            <a:ext cx="1766335" cy="3679833"/>
            <a:chOff x="6603247" y="2727583"/>
            <a:chExt cx="1766335" cy="3679833"/>
          </a:xfrm>
        </p:grpSpPr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EB7EC86C-C874-37B3-AB69-751C97C960FA}"/>
                </a:ext>
              </a:extLst>
            </p:cNvPr>
            <p:cNvCxnSpPr/>
            <p:nvPr/>
          </p:nvCxnSpPr>
          <p:spPr>
            <a:xfrm>
              <a:off x="7851422" y="3210183"/>
              <a:ext cx="518160" cy="7112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8C4ADC3-0D43-62AA-34DE-F66733BA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1262" y="4713863"/>
              <a:ext cx="518160" cy="6400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BAA20E8-5E29-AC07-624C-A3A2CC90F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012" y="4379336"/>
              <a:ext cx="518161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AE4111-853B-9B40-F773-6D37C1BC8646}"/>
                </a:ext>
              </a:extLst>
            </p:cNvPr>
            <p:cNvGrpSpPr/>
            <p:nvPr/>
          </p:nvGrpSpPr>
          <p:grpSpPr>
            <a:xfrm>
              <a:off x="6603247" y="2727583"/>
              <a:ext cx="1627105" cy="3679833"/>
              <a:chOff x="6603247" y="2727583"/>
              <a:chExt cx="1627105" cy="367983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E8EC4E6-3F4D-8660-079F-6A1FF5786A8B}"/>
                  </a:ext>
                </a:extLst>
              </p:cNvPr>
              <p:cNvGrpSpPr/>
              <p:nvPr/>
            </p:nvGrpSpPr>
            <p:grpSpPr>
              <a:xfrm>
                <a:off x="6948769" y="2727583"/>
                <a:ext cx="895985" cy="3106420"/>
                <a:chOff x="6948769" y="2727583"/>
                <a:chExt cx="895985" cy="3106420"/>
              </a:xfrm>
            </p:grpSpPr>
            <p:pic>
              <p:nvPicPr>
                <p:cNvPr id="8" name="Picture 7" descr="A close up of a person&amp;#39;s skin&#10;&#10;AI-generated content may be incorrect.">
                  <a:extLst>
                    <a:ext uri="{FF2B5EF4-FFF2-40B4-BE49-F238E27FC236}">
                      <a16:creationId xmlns:a16="http://schemas.microsoft.com/office/drawing/2014/main" id="{AE3B19CC-F510-ACA9-C659-4486FA4A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53849" y="2727583"/>
                  <a:ext cx="890905" cy="955040"/>
                </a:xfrm>
                <a:prstGeom prst="roundRect">
                  <a:avLst/>
                </a:prstGeom>
                <a:ln>
                  <a:solidFill>
                    <a:srgbClr val="5CA4D0"/>
                  </a:solidFill>
                </a:ln>
              </p:spPr>
            </p:pic>
            <p:pic>
              <p:nvPicPr>
                <p:cNvPr id="9" name="Picture 8" descr="A red blister on a skin&#10;&#10;AI-generated content may be incorrect.">
                  <a:extLst>
                    <a:ext uri="{FF2B5EF4-FFF2-40B4-BE49-F238E27FC236}">
                      <a16:creationId xmlns:a16="http://schemas.microsoft.com/office/drawing/2014/main" id="{40E4A95F-ADB4-34DF-27E9-3A321E8354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51309" y="4878963"/>
                  <a:ext cx="883920" cy="955040"/>
                </a:xfrm>
                <a:prstGeom prst="roundRect">
                  <a:avLst/>
                </a:prstGeom>
              </p:spPr>
            </p:pic>
            <p:pic>
              <p:nvPicPr>
                <p:cNvPr id="11" name="Picture 10" descr="A close up of a skin&#10;&#10;AI-generated content may be incorrect.">
                  <a:extLst>
                    <a:ext uri="{FF2B5EF4-FFF2-40B4-BE49-F238E27FC236}">
                      <a16:creationId xmlns:a16="http://schemas.microsoft.com/office/drawing/2014/main" id="{148CBA37-874B-0F6B-E3D8-30FBE15C4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14141" r="5555" b="-266"/>
                <a:stretch/>
              </p:blipFill>
              <p:spPr>
                <a:xfrm>
                  <a:off x="6948769" y="3829943"/>
                  <a:ext cx="878842" cy="957580"/>
                </a:xfrm>
                <a:prstGeom prst="round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85C561-B491-8D51-875A-56FABE3B15FB}"/>
                  </a:ext>
                </a:extLst>
              </p:cNvPr>
              <p:cNvSpPr txBox="1"/>
              <p:nvPr/>
            </p:nvSpPr>
            <p:spPr>
              <a:xfrm>
                <a:off x="6603247" y="5830335"/>
                <a:ext cx="1627105" cy="57708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50"/>
                  <a:t>ROIs </a:t>
                </a:r>
                <a:endParaRPr lang="en-US"/>
              </a:p>
              <a:p>
                <a:pPr algn="ctr"/>
                <a:r>
                  <a:rPr lang="en-US" sz="1050"/>
                  <a:t>(Cropped </a:t>
                </a:r>
                <a:endParaRPr lang="en-US"/>
              </a:p>
              <a:p>
                <a:pPr algn="ctr"/>
                <a:r>
                  <a:rPr lang="en-US" sz="1050"/>
                  <a:t>Neighborhood)</a:t>
                </a:r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256871-100C-688E-476C-E02A96685627}"/>
              </a:ext>
            </a:extLst>
          </p:cNvPr>
          <p:cNvGrpSpPr/>
          <p:nvPr/>
        </p:nvGrpSpPr>
        <p:grpSpPr>
          <a:xfrm>
            <a:off x="8128834" y="3112748"/>
            <a:ext cx="1627105" cy="2671172"/>
            <a:chOff x="8193099" y="3388170"/>
            <a:chExt cx="1627105" cy="26711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5BCEA-A18B-F812-36F2-C0B7A08C3D63}"/>
                </a:ext>
              </a:extLst>
            </p:cNvPr>
            <p:cNvSpPr txBox="1"/>
            <p:nvPr/>
          </p:nvSpPr>
          <p:spPr>
            <a:xfrm>
              <a:off x="8193099" y="5482261"/>
              <a:ext cx="1627105" cy="5770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/>
                <a:t>Fine-</a:t>
              </a:r>
              <a:r>
                <a:rPr lang="en-US" sz="1050" err="1"/>
                <a:t>tunned</a:t>
              </a:r>
              <a:r>
                <a:rPr lang="en-US" sz="1050"/>
                <a:t> </a:t>
              </a:r>
              <a:endParaRPr lang="en-US"/>
            </a:p>
            <a:p>
              <a:pPr algn="ctr"/>
              <a:r>
                <a:rPr lang="en-US" sz="1050"/>
                <a:t>Vision </a:t>
              </a:r>
              <a:endParaRPr lang="en-US"/>
            </a:p>
            <a:p>
              <a:pPr algn="ctr"/>
              <a:r>
                <a:rPr lang="en-US" sz="1050"/>
                <a:t>Transformer</a:t>
              </a:r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72721C0-7FE9-2EBE-4E5D-15A0CDBFC1C0}"/>
                </a:ext>
              </a:extLst>
            </p:cNvPr>
            <p:cNvSpPr/>
            <p:nvPr/>
          </p:nvSpPr>
          <p:spPr>
            <a:xfrm>
              <a:off x="8361679" y="3388170"/>
              <a:ext cx="1300480" cy="19913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/>
                <a:t>ViT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BE7744-6A37-A527-588E-F1D5B22B1054}"/>
              </a:ext>
            </a:extLst>
          </p:cNvPr>
          <p:cNvGrpSpPr/>
          <p:nvPr/>
        </p:nvGrpSpPr>
        <p:grpSpPr>
          <a:xfrm>
            <a:off x="9578886" y="2514218"/>
            <a:ext cx="1914118" cy="3548869"/>
            <a:chOff x="9643151" y="2789640"/>
            <a:chExt cx="1914118" cy="3548869"/>
          </a:xfrm>
        </p:grpSpPr>
        <p:pic>
          <p:nvPicPr>
            <p:cNvPr id="27" name="Picture 26" descr="A close up of a person&amp;#39;s skin&#10;&#10;AI-generated content may be incorrect.">
              <a:extLst>
                <a:ext uri="{FF2B5EF4-FFF2-40B4-BE49-F238E27FC236}">
                  <a16:creationId xmlns:a16="http://schemas.microsoft.com/office/drawing/2014/main" id="{94F61B11-667C-DCEC-4DEF-6299B3DD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0195" y="2789640"/>
              <a:ext cx="890905" cy="955040"/>
            </a:xfrm>
            <a:prstGeom prst="roundRect">
              <a:avLst/>
            </a:prstGeom>
            <a:ln>
              <a:solidFill>
                <a:srgbClr val="5CA4D0"/>
              </a:solidFill>
            </a:ln>
          </p:spPr>
        </p:pic>
        <p:pic>
          <p:nvPicPr>
            <p:cNvPr id="28" name="Picture 27" descr="A red blister on a skin&#10;&#10;AI-generated content may be incorrect.">
              <a:extLst>
                <a:ext uri="{FF2B5EF4-FFF2-40B4-BE49-F238E27FC236}">
                  <a16:creationId xmlns:a16="http://schemas.microsoft.com/office/drawing/2014/main" id="{1E2DF235-435F-AB20-9C3C-9FA74526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7655" y="4961341"/>
              <a:ext cx="883920" cy="955040"/>
            </a:xfrm>
            <a:prstGeom prst="roundRect">
              <a:avLst/>
            </a:prstGeom>
          </p:spPr>
        </p:pic>
        <p:pic>
          <p:nvPicPr>
            <p:cNvPr id="29" name="Picture 28" descr="A close up of a skin&#10;&#10;AI-generated content may be incorrect.">
              <a:extLst>
                <a:ext uri="{FF2B5EF4-FFF2-40B4-BE49-F238E27FC236}">
                  <a16:creationId xmlns:a16="http://schemas.microsoft.com/office/drawing/2014/main" id="{23461B2F-40E4-5823-CF87-F7F2BA8D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141" r="5555" b="-266"/>
            <a:stretch/>
          </p:blipFill>
          <p:spPr>
            <a:xfrm>
              <a:off x="10295115" y="3902160"/>
              <a:ext cx="878842" cy="957580"/>
            </a:xfrm>
            <a:prstGeom prst="roundRect">
              <a:avLst/>
            </a:prstGeom>
          </p:spPr>
        </p:pic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87789E8-2CF7-747C-FABD-E75DD8335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3151" y="4408926"/>
              <a:ext cx="650240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5362E5C-61F8-DB8D-3725-D3D30525103A}"/>
                </a:ext>
              </a:extLst>
            </p:cNvPr>
            <p:cNvGrpSpPr/>
            <p:nvPr/>
          </p:nvGrpSpPr>
          <p:grpSpPr>
            <a:xfrm>
              <a:off x="9968957" y="3322356"/>
              <a:ext cx="324572" cy="2101885"/>
              <a:chOff x="9123679" y="2814320"/>
              <a:chExt cx="365761" cy="2194560"/>
            </a:xfrm>
          </p:grpSpPr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5A3AFB3-92B9-EC53-34A8-F58CD68E3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3680" y="3942080"/>
                <a:ext cx="365760" cy="10668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E2EBE0ED-D614-44FD-08F0-1794C900AA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3679" y="2814320"/>
                <a:ext cx="365760" cy="112776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phic 12" descr="Close with solid fill">
              <a:extLst>
                <a:ext uri="{FF2B5EF4-FFF2-40B4-BE49-F238E27FC236}">
                  <a16:creationId xmlns:a16="http://schemas.microsoft.com/office/drawing/2014/main" id="{7C4F15FC-DBA3-8D08-891C-DE4A6FCF6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33419" y="3345808"/>
              <a:ext cx="415808" cy="396993"/>
            </a:xfrm>
            <a:prstGeom prst="rect">
              <a:avLst/>
            </a:prstGeom>
          </p:spPr>
        </p:pic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2BA0C214-B247-11A4-3F5F-3B137B1B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35183" y="4457646"/>
              <a:ext cx="444030" cy="406400"/>
            </a:xfrm>
            <a:prstGeom prst="rect">
              <a:avLst/>
            </a:prstGeom>
          </p:spPr>
        </p:pic>
        <p:pic>
          <p:nvPicPr>
            <p:cNvPr id="15" name="Graphic 14" descr="Checkmark with solid fill">
              <a:extLst>
                <a:ext uri="{FF2B5EF4-FFF2-40B4-BE49-F238E27FC236}">
                  <a16:creationId xmlns:a16="http://schemas.microsoft.com/office/drawing/2014/main" id="{91E6FAB9-BF9B-041F-54D7-A5D5CE21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44590" y="5464238"/>
              <a:ext cx="444030" cy="406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579A4-1C2D-3FA9-B9C9-ADAD8B5C554F}"/>
                </a:ext>
              </a:extLst>
            </p:cNvPr>
            <p:cNvSpPr txBox="1"/>
            <p:nvPr/>
          </p:nvSpPr>
          <p:spPr>
            <a:xfrm>
              <a:off x="9930164" y="5923011"/>
              <a:ext cx="1627105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/>
                <a:t>Filtered </a:t>
              </a:r>
              <a:br>
                <a:rPr lang="en-US" sz="1050"/>
              </a:br>
              <a:r>
                <a:rPr lang="en-US" sz="1050"/>
                <a:t>Output</a:t>
              </a:r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59D427-1FD3-7C2C-A1B9-AA39139BA4E6}"/>
              </a:ext>
            </a:extLst>
          </p:cNvPr>
          <p:cNvGrpSpPr/>
          <p:nvPr/>
        </p:nvGrpSpPr>
        <p:grpSpPr>
          <a:xfrm>
            <a:off x="301871" y="3020180"/>
            <a:ext cx="3800216" cy="2460176"/>
            <a:chOff x="366136" y="3295602"/>
            <a:chExt cx="3800216" cy="24601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91298EC-2099-1B26-6E91-DE3C4F173CCF}"/>
                </a:ext>
              </a:extLst>
            </p:cNvPr>
            <p:cNvSpPr/>
            <p:nvPr/>
          </p:nvSpPr>
          <p:spPr>
            <a:xfrm>
              <a:off x="2703313" y="3295602"/>
              <a:ext cx="1300480" cy="19913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Yolov8n</a:t>
              </a:r>
            </a:p>
          </p:txBody>
        </p:sp>
        <p:pic>
          <p:nvPicPr>
            <p:cNvPr id="2" name="Picture 1" descr="A close up of a person&amp;#39;s skin&#10;&#10;AI-generated content may be incorrect.">
              <a:extLst>
                <a:ext uri="{FF2B5EF4-FFF2-40B4-BE49-F238E27FC236}">
                  <a16:creationId xmlns:a16="http://schemas.microsoft.com/office/drawing/2014/main" id="{A2DF545D-2BAE-B2A4-6E5B-6D7FCDF9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5479" r="4503" b="1175"/>
            <a:stretch/>
          </p:blipFill>
          <p:spPr>
            <a:xfrm>
              <a:off x="530130" y="3770488"/>
              <a:ext cx="1300877" cy="1056388"/>
            </a:xfrm>
            <a:prstGeom prst="roundRect">
              <a:avLst/>
            </a:prstGeom>
          </p:spPr>
        </p:pic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D3761FF-91B1-2F52-FC8F-3DDE4C3A3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086" y="4369929"/>
              <a:ext cx="866234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34A1B4-72CE-72DA-EAC1-5B795D3FAFD2}"/>
                </a:ext>
              </a:extLst>
            </p:cNvPr>
            <p:cNvSpPr txBox="1"/>
            <p:nvPr/>
          </p:nvSpPr>
          <p:spPr>
            <a:xfrm>
              <a:off x="2539247" y="5294113"/>
              <a:ext cx="162710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Fine-tunned </a:t>
              </a:r>
              <a:br>
                <a:rPr lang="en-US" sz="1200"/>
              </a:br>
              <a:r>
                <a:rPr lang="en-US" sz="1200"/>
                <a:t>Yolov8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D8C47D-9F8B-DFE2-12CA-F8B496E1D4CB}"/>
                </a:ext>
              </a:extLst>
            </p:cNvPr>
            <p:cNvSpPr txBox="1"/>
            <p:nvPr/>
          </p:nvSpPr>
          <p:spPr>
            <a:xfrm>
              <a:off x="366136" y="4823742"/>
              <a:ext cx="162710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 Image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DE49F1-77FE-A245-8063-C3FD3F9E01A9}"/>
              </a:ext>
            </a:extLst>
          </p:cNvPr>
          <p:cNvGrpSpPr/>
          <p:nvPr/>
        </p:nvGrpSpPr>
        <p:grpSpPr>
          <a:xfrm>
            <a:off x="2639047" y="795550"/>
            <a:ext cx="4352242" cy="915167"/>
            <a:chOff x="2703312" y="1070972"/>
            <a:chExt cx="4352242" cy="91516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0BD09B-761C-DE29-F886-08BF5DF76F19}"/>
                </a:ext>
              </a:extLst>
            </p:cNvPr>
            <p:cNvSpPr/>
            <p:nvPr/>
          </p:nvSpPr>
          <p:spPr>
            <a:xfrm>
              <a:off x="2703312" y="1207157"/>
              <a:ext cx="1291072" cy="6366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Detection Dataset</a:t>
              </a:r>
            </a:p>
          </p:txBody>
        </p:sp>
        <p:sp>
          <p:nvSpPr>
            <p:cNvPr id="10" name="Rectangle: Rounded Corners 9" descr="Total Images: &#10;Lesion BBoxes:&#10;Non-Lesion images:">
              <a:extLst>
                <a:ext uri="{FF2B5EF4-FFF2-40B4-BE49-F238E27FC236}">
                  <a16:creationId xmlns:a16="http://schemas.microsoft.com/office/drawing/2014/main" id="{B788EB9C-D84F-3CE2-7652-7CB8D3CD847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4874212" y="1070972"/>
              <a:ext cx="2181342" cy="9151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>
              <a:normAutofit/>
            </a:bodyPr>
            <a:lstStyle/>
            <a:p>
              <a:pPr algn="ctr"/>
              <a:r>
                <a:rPr lang="en-US" sz="1400">
                  <a:ea typeface="+mn-lt"/>
                  <a:cs typeface="+mn-lt"/>
                </a:rPr>
                <a:t>Train Images: ~8.5k</a:t>
              </a:r>
              <a:endParaRPr lang="en-US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76426EA-43BE-E03B-4C64-7E23F2D26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197" y="1519485"/>
              <a:ext cx="866234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94E974-2A5E-5B90-AB46-881624E2E009}"/>
              </a:ext>
            </a:extLst>
          </p:cNvPr>
          <p:cNvGrpSpPr/>
          <p:nvPr/>
        </p:nvGrpSpPr>
        <p:grpSpPr>
          <a:xfrm>
            <a:off x="6996932" y="931735"/>
            <a:ext cx="2587038" cy="636694"/>
            <a:chOff x="7061197" y="1207157"/>
            <a:chExt cx="2587038" cy="6366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3FC9CDD-FE7C-4CDC-5147-CFF8D25B5B31}"/>
                </a:ext>
              </a:extLst>
            </p:cNvPr>
            <p:cNvSpPr/>
            <p:nvPr/>
          </p:nvSpPr>
          <p:spPr>
            <a:xfrm>
              <a:off x="8357163" y="1207157"/>
              <a:ext cx="1291072" cy="6366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Classification Dataset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0516E42-9F6E-3D28-ACF9-1C8B3554A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197" y="1519485"/>
              <a:ext cx="1298974" cy="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2315DE-9917-0692-E3D2-41505DDDC2E9}"/>
              </a:ext>
            </a:extLst>
          </p:cNvPr>
          <p:cNvGrpSpPr/>
          <p:nvPr/>
        </p:nvGrpSpPr>
        <p:grpSpPr>
          <a:xfrm>
            <a:off x="8093132" y="1573698"/>
            <a:ext cx="1701565" cy="1537170"/>
            <a:chOff x="8157397" y="1849120"/>
            <a:chExt cx="1701565" cy="1537170"/>
          </a:xfrm>
        </p:grpSpPr>
        <p:sp>
          <p:nvSpPr>
            <p:cNvPr id="43" name="Rectangle: Rounded Corners 42" descr="Total Images: &#10;Lesion BBoxes:&#10;Non-Lesion images:">
              <a:extLst>
                <a:ext uri="{FF2B5EF4-FFF2-40B4-BE49-F238E27FC236}">
                  <a16:creationId xmlns:a16="http://schemas.microsoft.com/office/drawing/2014/main" id="{321174FD-6783-46E1-C9A5-CF8FFBB7870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57397" y="2152823"/>
              <a:ext cx="1701565" cy="7176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>
              <a:normAutofit/>
            </a:bodyPr>
            <a:lstStyle/>
            <a:p>
              <a:pPr algn="ctr"/>
              <a:r>
                <a:rPr lang="en-US" sz="1400">
                  <a:ea typeface="+mn-lt"/>
                  <a:cs typeface="+mn-lt"/>
                </a:rPr>
                <a:t>Lesion: ~29k</a:t>
              </a:r>
              <a:endParaRPr lang="en-US"/>
            </a:p>
            <a:p>
              <a:pPr algn="ctr"/>
              <a:r>
                <a:rPr lang="en-US" sz="1400">
                  <a:ea typeface="+mn-lt"/>
                  <a:cs typeface="+mn-lt"/>
                </a:rPr>
                <a:t>Non-Lesion: ~18k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4E27AA4-3CAE-C270-BCB1-C27EE31217F0}"/>
                </a:ext>
              </a:extLst>
            </p:cNvPr>
            <p:cNvCxnSpPr/>
            <p:nvPr/>
          </p:nvCxnSpPr>
          <p:spPr>
            <a:xfrm>
              <a:off x="9051054" y="1849120"/>
              <a:ext cx="753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1C9A923-0114-720B-6405-D0F139765B08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53" y="2874527"/>
              <a:ext cx="753" cy="511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>
            <a:noAutofit/>
          </a:bodyPr>
          <a:lstStyle/>
          <a:p>
            <a:pPr algn="l"/>
            <a:r>
              <a:rPr lang="en-US"/>
              <a:t>Results: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6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63431B-4B10-16DF-A2BA-6798500E4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959326"/>
              </p:ext>
            </p:extLst>
          </p:nvPr>
        </p:nvGraphicFramePr>
        <p:xfrm>
          <a:off x="818703" y="2043176"/>
          <a:ext cx="10697459" cy="200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459">
                  <a:extLst>
                    <a:ext uri="{9D8B030D-6E8A-4147-A177-3AD203B41FA5}">
                      <a16:colId xmlns:a16="http://schemas.microsoft.com/office/drawing/2014/main" val="569842529"/>
                    </a:ext>
                  </a:extLst>
                </a:gridCol>
                <a:gridCol w="8890000">
                  <a:extLst>
                    <a:ext uri="{9D8B030D-6E8A-4147-A177-3AD203B41FA5}">
                      <a16:colId xmlns:a16="http://schemas.microsoft.com/office/drawing/2014/main" val="3322069693"/>
                    </a:ext>
                  </a:extLst>
                </a:gridCol>
              </a:tblGrid>
              <a:tr h="667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First Half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(Yolo)</a:t>
                      </a:r>
                    </a:p>
                  </a:txBody>
                  <a:tcPr>
                    <a:solidFill>
                      <a:srgbClr val="EBE7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EB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00393"/>
                  </a:ext>
                </a:extLst>
              </a:tr>
              <a:tr h="667730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  <a:p>
                      <a:pPr lvl="0" algn="ctr">
                        <a:buNone/>
                      </a:pPr>
                      <a:r>
                        <a:rPr lang="en-US" sz="1400" b="1"/>
                        <a:t>First Half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/>
                        <a:t>(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Segoe UI"/>
                        </a:rPr>
                        <a:t>Yolo+ViT</a:t>
                      </a:r>
                      <a:r>
                        <a:rPr lang="en-US" sz="1400" b="1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5688"/>
                  </a:ext>
                </a:extLst>
              </a:tr>
              <a:tr h="667730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  <a:p>
                      <a:pPr lvl="0" algn="ctr">
                        <a:buNone/>
                      </a:pPr>
                      <a:r>
                        <a:rPr lang="en-US" sz="1400" b="1"/>
                        <a:t>Second Half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/>
                        <a:t>(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Segoe UI"/>
                        </a:rPr>
                        <a:t>Yolo+ViT</a:t>
                      </a:r>
                      <a:r>
                        <a:rPr lang="en-US" sz="1400" b="1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674066"/>
                  </a:ext>
                </a:extLst>
              </a:tr>
            </a:tbl>
          </a:graphicData>
        </a:graphic>
      </p:graphicFrame>
      <p:pic>
        <p:nvPicPr>
          <p:cNvPr id="13" name="Picture 12" descr="A logo of a bird&#10;&#10;AI-generated content may be incorrect.">
            <a:extLst>
              <a:ext uri="{FF2B5EF4-FFF2-40B4-BE49-F238E27FC236}">
                <a16:creationId xmlns:a16="http://schemas.microsoft.com/office/drawing/2014/main" id="{F476161D-432B-DD7B-49AE-C765AA8F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38" r="2924" b="3846"/>
          <a:stretch/>
        </p:blipFill>
        <p:spPr>
          <a:xfrm>
            <a:off x="2757923" y="2821347"/>
            <a:ext cx="8677634" cy="443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A1F455-E155-69BD-D1EC-4E5021C1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6" t="-994" r="-352" b="2273"/>
          <a:stretch/>
        </p:blipFill>
        <p:spPr>
          <a:xfrm>
            <a:off x="2757923" y="3479525"/>
            <a:ext cx="8679656" cy="4630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9F73E0-44AD-20C3-BBCE-C95E7353ABC0}"/>
              </a:ext>
            </a:extLst>
          </p:cNvPr>
          <p:cNvGrpSpPr/>
          <p:nvPr/>
        </p:nvGrpSpPr>
        <p:grpSpPr>
          <a:xfrm>
            <a:off x="2760424" y="2181660"/>
            <a:ext cx="8667290" cy="428625"/>
            <a:chOff x="2572468" y="5488954"/>
            <a:chExt cx="8667290" cy="4286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1E7BF1-5097-A90A-5FBC-A8E62F266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2468" y="5488954"/>
              <a:ext cx="8667290" cy="4286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E1C983-FDB0-92AC-2EE7-B24A94A5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4772" y="5524500"/>
              <a:ext cx="590267" cy="360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0" descr="Cartoon Character">
            <a:extLst>
              <a:ext uri="{FF2B5EF4-FFF2-40B4-BE49-F238E27FC236}">
                <a16:creationId xmlns:a16="http://schemas.microsoft.com/office/drawing/2014/main" id="{F7B1B1A3-CBD4-86CB-273F-CF4C777C73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" b="293"/>
          <a:stretch/>
        </p:blipFill>
        <p:spPr>
          <a:xfrm flipV="1">
            <a:off x="4468796" y="1156"/>
            <a:ext cx="2384497" cy="1181008"/>
          </a:xfr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BA00F71-56F9-BF1B-40D8-F8B14254541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7</a:t>
            </a:fld>
            <a:endParaRPr lang="en-US" sz="140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CA1044-0954-2B50-1336-12865355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97" y="2376949"/>
            <a:ext cx="6963250" cy="2103120"/>
          </a:xfrm>
        </p:spPr>
        <p:txBody>
          <a:bodyPr/>
          <a:lstStyle/>
          <a:p>
            <a:pPr algn="ctr"/>
            <a:br>
              <a:rPr lang="en-US"/>
            </a:b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92">
      <a:majorFont>
        <a:latin typeface="Segoe UI Semibold"/>
        <a:ea typeface=""/>
        <a:cs typeface=""/>
      </a:majorFont>
      <a:minorFont>
        <a:latin typeface="Segoe UI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3" id="{1F8CD036-E430-4435-85C3-9C882E43A90C}" vid="{161A3489-A5CE-4E5E-8AA9-B92631102B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3CF614-6894-4A97-80E5-9F658EA3AF0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D100F2-74DD-462C-BBFE-2504278ADF72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D4A114-614A-4F21-A975-61444CD3CF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powerpoint tutorial</vt:lpstr>
      <vt:lpstr>PowerPoint Presentation</vt:lpstr>
      <vt:lpstr>Data Insights:</vt:lpstr>
      <vt:lpstr>Model:</vt:lpstr>
      <vt:lpstr>Results:</vt:lpstr>
      <vt:lpstr>Pipeline:</vt:lpstr>
      <vt:lpstr>Results: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33</cp:revision>
  <dcterms:created xsi:type="dcterms:W3CDTF">2025-02-15T11:08:17Z</dcterms:created>
  <dcterms:modified xsi:type="dcterms:W3CDTF">2025-02-17T13:40:11Z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